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KoPubWorldDotum_Pro Bold" panose="020B0600000101010101" charset="-127"/>
      <p:bold r:id="rId19"/>
    </p:embeddedFont>
    <p:embeddedFont>
      <p:font typeface="Noto Sans JP Bold" panose="020B0600000101010101" charset="-128"/>
      <p:bold r:id="rId20"/>
    </p:embeddedFont>
    <p:embeddedFont>
      <p:font typeface="Pretendard Bold" panose="020B0600000101010101" charset="-127"/>
      <p:bold r:id="rId21"/>
    </p:embeddedFont>
    <p:embeddedFont>
      <p:font typeface="Pretendard Light" panose="020B0600000101010101" charset="-127"/>
      <p:regular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2" d="100"/>
          <a:sy n="92" d="100"/>
        </p:scale>
        <p:origin x="126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3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134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3644900"/>
            <a:ext cx="9575800" cy="228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26100" y="6184900"/>
            <a:ext cx="7048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3100" b="1" i="0" u="none" strike="noStrike" spc="-200">
                <a:solidFill>
                  <a:srgbClr val="A4A0F9"/>
                </a:solidFill>
                <a:latin typeface="Pretendard Regular"/>
              </a:rPr>
              <a:t>Computer Vision Seminar | 2025. 07. 11(</a:t>
            </a:r>
            <a:r>
              <a:rPr lang="ko-KR" sz="3100" b="1" i="0" u="none" strike="noStrike" spc="-200">
                <a:solidFill>
                  <a:srgbClr val="A4A0F9"/>
                </a:solidFill>
                <a:ea typeface="Pretendard Regular"/>
              </a:rPr>
              <a:t>금</a:t>
            </a:r>
            <a:r>
              <a:rPr lang="en-US" sz="3100" b="1" i="0" u="none" strike="noStrike" spc="-200">
                <a:solidFill>
                  <a:srgbClr val="A4A0F9"/>
                </a:solidFill>
                <a:latin typeface="Pretendard Regular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0" y="3416300"/>
            <a:ext cx="1511300" cy="723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90000" y="3517900"/>
            <a:ext cx="546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3700" y="4368800"/>
            <a:ext cx="7632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334000"/>
            <a:ext cx="10096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62700" y="5753100"/>
            <a:ext cx="5549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문제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인사이트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도출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해결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방법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1051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문제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3340100"/>
            <a:ext cx="7696200" cy="505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089900" y="5892800"/>
            <a:ext cx="4991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0" y="4343400"/>
            <a:ext cx="65532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933700" y="4813300"/>
            <a:ext cx="65913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문제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발생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배경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원인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분석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초기에는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단순한</a:t>
            </a:r>
            <a:r>
              <a:rPr dirty="0">
                <a:solidFill>
                  <a:schemeClr val="bg1"/>
                </a:solidFill>
              </a:rPr>
              <a:t> CNN </a:t>
            </a:r>
            <a:r>
              <a:rPr dirty="0" err="1">
                <a:solidFill>
                  <a:schemeClr val="bg1"/>
                </a:solidFill>
              </a:rPr>
              <a:t>모델과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기본적인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전처리만으로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분류를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시도했습니다</a:t>
            </a:r>
            <a:r>
              <a:rPr dirty="0">
                <a:solidFill>
                  <a:schemeClr val="bg1"/>
                </a:solidFill>
              </a:rPr>
              <a:t>. </a:t>
            </a:r>
          </a:p>
          <a:p>
            <a:r>
              <a:rPr dirty="0" err="1">
                <a:solidFill>
                  <a:schemeClr val="bg1"/>
                </a:solidFill>
              </a:rPr>
              <a:t>하지만</a:t>
            </a:r>
            <a:r>
              <a:rPr dirty="0">
                <a:solidFill>
                  <a:schemeClr val="bg1"/>
                </a:solidFill>
              </a:rPr>
              <a:t> 17개 </a:t>
            </a:r>
            <a:r>
              <a:rPr dirty="0" err="1">
                <a:solidFill>
                  <a:schemeClr val="bg1"/>
                </a:solidFill>
              </a:rPr>
              <a:t>클래스의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다양한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타입을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구분하는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것은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예상보다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어려웠습니다</a:t>
            </a:r>
            <a:r>
              <a:rPr dirty="0">
                <a:solidFill>
                  <a:schemeClr val="bg1"/>
                </a:solidFill>
              </a:rPr>
              <a:t>.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주요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문제점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1.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불균형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일부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클래스는</a:t>
            </a:r>
            <a:r>
              <a:rPr dirty="0">
                <a:solidFill>
                  <a:schemeClr val="bg1"/>
                </a:solidFill>
              </a:rPr>
              <a:t> 100장, </a:t>
            </a:r>
            <a:r>
              <a:rPr dirty="0" err="1">
                <a:solidFill>
                  <a:schemeClr val="bg1"/>
                </a:solidFill>
              </a:rPr>
              <a:t>일부는</a:t>
            </a:r>
            <a:r>
              <a:rPr dirty="0">
                <a:solidFill>
                  <a:schemeClr val="bg1"/>
                </a:solidFill>
              </a:rPr>
              <a:t> 50장 </a:t>
            </a:r>
            <a:r>
              <a:rPr dirty="0" err="1">
                <a:solidFill>
                  <a:schemeClr val="bg1"/>
                </a:solidFill>
              </a:rPr>
              <a:t>미만으로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불균형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존재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2. </a:t>
            </a:r>
            <a:r>
              <a:rPr dirty="0" err="1">
                <a:solidFill>
                  <a:schemeClr val="bg1"/>
                </a:solidFill>
              </a:rPr>
              <a:t>이미지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품질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차이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훈련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테스트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간 </a:t>
            </a:r>
            <a:r>
              <a:rPr dirty="0" err="1">
                <a:solidFill>
                  <a:schemeClr val="bg1"/>
                </a:solidFill>
              </a:rPr>
              <a:t>밝기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회전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상태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차이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존재</a:t>
            </a:r>
            <a:r>
              <a:rPr dirty="0">
                <a:solidFill>
                  <a:schemeClr val="bg1"/>
                </a:solidFill>
              </a:rPr>
              <a:t>  </a:t>
            </a:r>
          </a:p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선택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문제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기본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ResNet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모델로는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세밀한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특징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추출에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한계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4.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부재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단순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홀드아웃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방식으로는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안정적인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평가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어려움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원인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분석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이미지의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복잡성과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간 </a:t>
            </a:r>
            <a:r>
              <a:rPr dirty="0" err="1">
                <a:solidFill>
                  <a:schemeClr val="bg1"/>
                </a:solidFill>
              </a:rPr>
              <a:t>유사성을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과소평가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실제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업무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환경의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다양한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상태</a:t>
            </a:r>
            <a:r>
              <a:rPr dirty="0">
                <a:solidFill>
                  <a:schemeClr val="bg1"/>
                </a:solidFill>
              </a:rPr>
              <a:t>(</a:t>
            </a:r>
            <a:r>
              <a:rPr dirty="0" err="1">
                <a:solidFill>
                  <a:schemeClr val="bg1"/>
                </a:solidFill>
              </a:rPr>
              <a:t>회전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스캔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품질</a:t>
            </a:r>
            <a:r>
              <a:rPr dirty="0">
                <a:solidFill>
                  <a:schemeClr val="bg1"/>
                </a:solidFill>
              </a:rPr>
              <a:t> 등)를 </a:t>
            </a:r>
            <a:r>
              <a:rPr dirty="0" err="1">
                <a:solidFill>
                  <a:schemeClr val="bg1"/>
                </a:solidFill>
              </a:rPr>
              <a:t>충분히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고려하지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못함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위한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고급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기법들의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필요성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인식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부족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70200" y="3670300"/>
            <a:ext cx="5588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01.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문제</a:t>
            </a: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발생</a:t>
            </a: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배경</a:t>
            </a: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및</a:t>
            </a: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원인</a:t>
            </a:r>
            <a:r>
              <a:rPr lang="en-US" sz="2800" b="0" i="0" u="none" strike="noStrike">
                <a:solidFill>
                  <a:srgbClr val="8B71F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8B71FF"/>
                </a:solidFill>
                <a:ea typeface="Pretendard Medium"/>
              </a:rPr>
              <a:t>분석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0" y="4140200"/>
            <a:ext cx="4749800" cy="4241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176000" y="3683000"/>
            <a:ext cx="4673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792700" y="9575800"/>
            <a:ext cx="33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1051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92700" y="9575800"/>
            <a:ext cx="33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431800"/>
            <a:ext cx="19812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62300" y="508000"/>
            <a:ext cx="1638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도출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19300" y="5422900"/>
            <a:ext cx="4152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핵심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인사이트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도출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1.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아키텍처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인사이트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EfficientNet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계열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분류에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매우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효과적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특히</a:t>
            </a:r>
            <a:r>
              <a:rPr dirty="0">
                <a:solidFill>
                  <a:schemeClr val="bg1"/>
                </a:solidFill>
              </a:rPr>
              <a:t> EfficientNetV2-XL이 </a:t>
            </a:r>
            <a:r>
              <a:rPr dirty="0" err="1">
                <a:solidFill>
                  <a:schemeClr val="bg1"/>
                </a:solidFill>
              </a:rPr>
              <a:t>복잡한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패턴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인식에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우수한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사전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훈련된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가중치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활용으로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적은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데이터로도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높은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달성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2.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전처리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인사이트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훈련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테스트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간 </a:t>
            </a:r>
            <a:r>
              <a:rPr dirty="0" err="1">
                <a:solidFill>
                  <a:schemeClr val="bg1"/>
                </a:solidFill>
              </a:rPr>
              <a:t>분포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차이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해결이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핵심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밝기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보정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회전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보정이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크게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기여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클래스별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특성에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맞는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차별화된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전처리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필요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인사이트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K-Fold </a:t>
            </a:r>
            <a:r>
              <a:rPr dirty="0" err="1">
                <a:solidFill>
                  <a:schemeClr val="bg1"/>
                </a:solidFill>
              </a:rPr>
              <a:t>교차검증이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안정적인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평가에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필수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다양한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시드와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폴드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조합으로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신뢰성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크게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TTA(Test Time Augmentation) </a:t>
            </a:r>
            <a:r>
              <a:rPr dirty="0" err="1">
                <a:solidFill>
                  <a:schemeClr val="bg1"/>
                </a:solidFill>
              </a:rPr>
              <a:t>기법이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최종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개선에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효과적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4. </a:t>
            </a:r>
            <a:r>
              <a:rPr dirty="0" err="1">
                <a:solidFill>
                  <a:schemeClr val="bg1"/>
                </a:solidFill>
              </a:rPr>
              <a:t>앙상블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인사이트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단일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대비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앙상블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효과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확인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다양한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초기화와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폴드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조합으로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다양성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확보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중요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67500"/>
            <a:ext cx="2946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34600" y="6667500"/>
            <a:ext cx="28702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4927600"/>
            <a:ext cx="143002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41500" y="4165600"/>
            <a:ext cx="4318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A4A0F9"/>
                </a:solidFill>
                <a:latin typeface="Pretendard Medium"/>
              </a:rPr>
              <a:t>02. </a:t>
            </a:r>
            <a:r>
              <a:rPr lang="ko-KR" sz="2800" b="0" i="0" u="none" strike="noStrike">
                <a:solidFill>
                  <a:srgbClr val="A4A0F9"/>
                </a:solidFill>
                <a:ea typeface="Pretendard Medium"/>
              </a:rPr>
              <a:t>인사이트</a:t>
            </a:r>
            <a:r>
              <a:rPr lang="en-US" sz="2800" b="0" i="0" u="none" strike="noStrike">
                <a:solidFill>
                  <a:srgbClr val="A4A0F9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A4A0F9"/>
                </a:solidFill>
                <a:ea typeface="Pretendard Medium"/>
              </a:rPr>
              <a:t>도출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72300" y="5422900"/>
            <a:ext cx="4152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핵심 인사이트 도출:</a:t>
            </a:r>
          </a:p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1. 모델 아키텍처 인사이트:</a:t>
            </a:r>
          </a:p>
          <a:p>
            <a:r>
              <a:rPr>
                <a:solidFill>
                  <a:schemeClr val="bg1"/>
                </a:solidFill>
              </a:rPr>
              <a:t>   - EfficientNet 계열 모델이 문서 분류에 매우 효과적</a:t>
            </a:r>
          </a:p>
          <a:p>
            <a:r>
              <a:rPr>
                <a:solidFill>
                  <a:schemeClr val="bg1"/>
                </a:solidFill>
              </a:rPr>
              <a:t>   - 특히 EfficientNetV2-XL이 복잡한 문서 패턴 인식에 우수한 성능</a:t>
            </a:r>
          </a:p>
          <a:p>
            <a:r>
              <a:rPr>
                <a:solidFill>
                  <a:schemeClr val="bg1"/>
                </a:solidFill>
              </a:rPr>
              <a:t>   - 사전 훈련된 가중치 활용으로 적은 데이터로도 높은 성능 달성</a:t>
            </a:r>
          </a:p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2. 데이터 전처리 인사이트:</a:t>
            </a:r>
          </a:p>
          <a:p>
            <a:r>
              <a:rPr>
                <a:solidFill>
                  <a:schemeClr val="bg1"/>
                </a:solidFill>
              </a:rPr>
              <a:t>   - 훈련 데이터와 테스트 데이터 간 분포 차이 해결이 핵심</a:t>
            </a:r>
          </a:p>
          <a:p>
            <a:r>
              <a:rPr>
                <a:solidFill>
                  <a:schemeClr val="bg1"/>
                </a:solidFill>
              </a:rPr>
              <a:t>   - 밝기 보정, 회전 보정이 성능 향상에 크게 기여</a:t>
            </a:r>
          </a:p>
          <a:p>
            <a:r>
              <a:rPr>
                <a:solidFill>
                  <a:schemeClr val="bg1"/>
                </a:solidFill>
              </a:rPr>
              <a:t>   - 클래스별 특성에 맞는 차별화된 전처리 전략 필요</a:t>
            </a:r>
          </a:p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3. 검증 전략 인사이트:</a:t>
            </a:r>
          </a:p>
          <a:p>
            <a:r>
              <a:rPr>
                <a:solidFill>
                  <a:schemeClr val="bg1"/>
                </a:solidFill>
              </a:rPr>
              <a:t>   - K-Fold 교차검증이 안정적인 모델 성능 평가에 필수</a:t>
            </a:r>
          </a:p>
          <a:p>
            <a:r>
              <a:rPr>
                <a:solidFill>
                  <a:schemeClr val="bg1"/>
                </a:solidFill>
              </a:rPr>
              <a:t>   - 다양한 시드와 폴드 조합으로 모델 신뢰성 크게 향상</a:t>
            </a:r>
          </a:p>
          <a:p>
            <a:r>
              <a:rPr>
                <a:solidFill>
                  <a:schemeClr val="bg1"/>
                </a:solidFill>
              </a:rPr>
              <a:t>   - TTA(Test Time Augmentation) 기법이 최종 성능 개선에 효과적</a:t>
            </a:r>
          </a:p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4. 앙상블 인사이트:</a:t>
            </a:r>
          </a:p>
          <a:p>
            <a:r>
              <a:rPr>
                <a:solidFill>
                  <a:schemeClr val="bg1"/>
                </a:solidFill>
              </a:rPr>
              <a:t>   - 단일 모델 대비 앙상블 모델의 성능 향상 효과 확인</a:t>
            </a:r>
          </a:p>
          <a:p>
            <a:r>
              <a:rPr>
                <a:solidFill>
                  <a:schemeClr val="bg1"/>
                </a:solidFill>
              </a:rPr>
              <a:t>   - 다양한 초기화와 폴드 조합으로 모델 다양성 확보 중요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76100" y="5448300"/>
            <a:ext cx="4152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핵심 인사이트 도출:</a:t>
            </a:r>
          </a:p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1. 모델 아키텍처 인사이트:</a:t>
            </a:r>
          </a:p>
          <a:p>
            <a:r>
              <a:rPr>
                <a:solidFill>
                  <a:schemeClr val="bg1"/>
                </a:solidFill>
              </a:rPr>
              <a:t>   - EfficientNet 계열 모델이 문서 분류에 매우 효과적</a:t>
            </a:r>
          </a:p>
          <a:p>
            <a:r>
              <a:rPr>
                <a:solidFill>
                  <a:schemeClr val="bg1"/>
                </a:solidFill>
              </a:rPr>
              <a:t>   - 특히 EfficientNetV2-XL이 복잡한 문서 패턴 인식에 우수한 성능</a:t>
            </a:r>
          </a:p>
          <a:p>
            <a:r>
              <a:rPr>
                <a:solidFill>
                  <a:schemeClr val="bg1"/>
                </a:solidFill>
              </a:rPr>
              <a:t>   - 사전 훈련된 가중치 활용으로 적은 데이터로도 높은 성능 달성</a:t>
            </a:r>
          </a:p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2. 데이터 전처리 인사이트:</a:t>
            </a:r>
          </a:p>
          <a:p>
            <a:r>
              <a:rPr>
                <a:solidFill>
                  <a:schemeClr val="bg1"/>
                </a:solidFill>
              </a:rPr>
              <a:t>   - 훈련 데이터와 테스트 데이터 간 분포 차이 해결이 핵심</a:t>
            </a:r>
          </a:p>
          <a:p>
            <a:r>
              <a:rPr>
                <a:solidFill>
                  <a:schemeClr val="bg1"/>
                </a:solidFill>
              </a:rPr>
              <a:t>   - 밝기 보정, 회전 보정이 성능 향상에 크게 기여</a:t>
            </a:r>
          </a:p>
          <a:p>
            <a:r>
              <a:rPr>
                <a:solidFill>
                  <a:schemeClr val="bg1"/>
                </a:solidFill>
              </a:rPr>
              <a:t>   - 클래스별 특성에 맞는 차별화된 전처리 전략 필요</a:t>
            </a:r>
          </a:p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3. 검증 전략 인사이트:</a:t>
            </a:r>
          </a:p>
          <a:p>
            <a:r>
              <a:rPr>
                <a:solidFill>
                  <a:schemeClr val="bg1"/>
                </a:solidFill>
              </a:rPr>
              <a:t>   - K-Fold 교차검증이 안정적인 모델 성능 평가에 필수</a:t>
            </a:r>
          </a:p>
          <a:p>
            <a:r>
              <a:rPr>
                <a:solidFill>
                  <a:schemeClr val="bg1"/>
                </a:solidFill>
              </a:rPr>
              <a:t>   - 다양한 시드와 폴드 조합으로 모델 신뢰성 크게 향상</a:t>
            </a:r>
          </a:p>
          <a:p>
            <a:r>
              <a:rPr>
                <a:solidFill>
                  <a:schemeClr val="bg1"/>
                </a:solidFill>
              </a:rPr>
              <a:t>   - TTA(Test Time Augmentation) 기법이 최종 성능 개선에 효과적</a:t>
            </a:r>
          </a:p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4. 앙상블 인사이트:</a:t>
            </a:r>
          </a:p>
          <a:p>
            <a:r>
              <a:rPr>
                <a:solidFill>
                  <a:schemeClr val="bg1"/>
                </a:solidFill>
              </a:rPr>
              <a:t>   - 단일 모델 대비 앙상블 모델의 성능 향상 효과 확인</a:t>
            </a:r>
          </a:p>
          <a:p>
            <a:r>
              <a:rPr>
                <a:solidFill>
                  <a:schemeClr val="bg1"/>
                </a:solidFill>
              </a:rPr>
              <a:t>   - 다양한 초기화와 폴드 조합으로 모델 다양성 확보 중요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1051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19300" y="5422900"/>
            <a:ext cx="4152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구체적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해결방법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1. </a:t>
            </a:r>
            <a:r>
              <a:rPr dirty="0" err="1">
                <a:solidFill>
                  <a:schemeClr val="bg1"/>
                </a:solidFill>
              </a:rPr>
              <a:t>고급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아키텍처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도입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EfficientNetV2-XL </a:t>
            </a:r>
            <a:r>
              <a:rPr dirty="0" err="1">
                <a:solidFill>
                  <a:schemeClr val="bg1"/>
                </a:solidFill>
              </a:rPr>
              <a:t>모델로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업그레이드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이미지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해상도를</a:t>
            </a:r>
            <a:r>
              <a:rPr dirty="0">
                <a:solidFill>
                  <a:schemeClr val="bg1"/>
                </a:solidFill>
              </a:rPr>
              <a:t> 320×320에서 480×480으로 </a:t>
            </a:r>
            <a:r>
              <a:rPr dirty="0" err="1">
                <a:solidFill>
                  <a:schemeClr val="bg1"/>
                </a:solidFill>
              </a:rPr>
              <a:t>증가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배치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크기를</a:t>
            </a:r>
            <a:r>
              <a:rPr dirty="0">
                <a:solidFill>
                  <a:schemeClr val="bg1"/>
                </a:solidFill>
              </a:rPr>
              <a:t> 16으로 </a:t>
            </a:r>
            <a:r>
              <a:rPr dirty="0" err="1">
                <a:solidFill>
                  <a:schemeClr val="bg1"/>
                </a:solidFill>
              </a:rPr>
              <a:t>조정하여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메모리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효율성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확보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2. </a:t>
            </a:r>
            <a:r>
              <a:rPr dirty="0" err="1">
                <a:solidFill>
                  <a:schemeClr val="bg1"/>
                </a:solidFill>
              </a:rPr>
              <a:t>체계적인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전처리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클래스별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밝기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분석</a:t>
            </a:r>
            <a:r>
              <a:rPr dirty="0">
                <a:solidFill>
                  <a:schemeClr val="bg1"/>
                </a:solidFill>
              </a:rPr>
              <a:t> 후 </a:t>
            </a:r>
            <a:r>
              <a:rPr dirty="0" err="1">
                <a:solidFill>
                  <a:schemeClr val="bg1"/>
                </a:solidFill>
              </a:rPr>
              <a:t>적응형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밝기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보정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적용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회전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각도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자동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탐지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보정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알고리즘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구현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배경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정규화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노이즈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제거로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품질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개선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견고한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전략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- 5-Fold </a:t>
            </a:r>
            <a:r>
              <a:rPr dirty="0" err="1">
                <a:solidFill>
                  <a:schemeClr val="bg1"/>
                </a:solidFill>
              </a:rPr>
              <a:t>교차검증으로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안정성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확보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다중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시드</a:t>
            </a:r>
            <a:r>
              <a:rPr dirty="0">
                <a:solidFill>
                  <a:schemeClr val="bg1"/>
                </a:solidFill>
              </a:rPr>
              <a:t>(42, 123) </a:t>
            </a:r>
            <a:r>
              <a:rPr dirty="0" err="1">
                <a:solidFill>
                  <a:schemeClr val="bg1"/>
                </a:solidFill>
              </a:rPr>
              <a:t>실험으로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결과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신뢰성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조기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종료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기법으로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과적합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방지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4. </a:t>
            </a:r>
            <a:r>
              <a:rPr dirty="0" err="1">
                <a:solidFill>
                  <a:schemeClr val="bg1"/>
                </a:solidFill>
              </a:rPr>
              <a:t>고급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기법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TTA </a:t>
            </a:r>
            <a:r>
              <a:rPr dirty="0" err="1">
                <a:solidFill>
                  <a:schemeClr val="bg1"/>
                </a:solidFill>
              </a:rPr>
              <a:t>기법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적용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원본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좌우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반전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회전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밝기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조정</a:t>
            </a:r>
            <a:r>
              <a:rPr dirty="0">
                <a:solidFill>
                  <a:schemeClr val="bg1"/>
                </a:solidFill>
              </a:rPr>
              <a:t>)</a:t>
            </a:r>
          </a:p>
          <a:p>
            <a:r>
              <a:rPr dirty="0">
                <a:solidFill>
                  <a:schemeClr val="bg1"/>
                </a:solidFill>
              </a:rPr>
              <a:t>   - 10개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앙상블로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최종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극대화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가중치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조정으로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불균형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해결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4330700"/>
            <a:ext cx="838200" cy="1600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520700"/>
            <a:ext cx="838200" cy="1600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92700" y="6604000"/>
            <a:ext cx="2946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274300" y="6642100"/>
            <a:ext cx="28702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4927600"/>
            <a:ext cx="41148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41500" y="4165600"/>
            <a:ext cx="4318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A4A0F9"/>
                </a:solidFill>
                <a:latin typeface="Pretendard Medium"/>
              </a:rPr>
              <a:t>03. </a:t>
            </a:r>
            <a:r>
              <a:rPr lang="ko-KR" sz="2800" b="0" i="0" u="none" strike="noStrike">
                <a:solidFill>
                  <a:srgbClr val="A4A0F9"/>
                </a:solidFill>
                <a:ea typeface="Pretendard Medium"/>
              </a:rPr>
              <a:t>해결방법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73900" y="5422900"/>
            <a:ext cx="41529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최종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결과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지표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- F1 Score: 0.93+ (</a:t>
            </a:r>
            <a:r>
              <a:rPr dirty="0" err="1">
                <a:solidFill>
                  <a:schemeClr val="bg1"/>
                </a:solidFill>
              </a:rPr>
              <a:t>초기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목표</a:t>
            </a:r>
            <a:r>
              <a:rPr dirty="0">
                <a:solidFill>
                  <a:schemeClr val="bg1"/>
                </a:solidFill>
              </a:rPr>
              <a:t> 0.90 </a:t>
            </a:r>
            <a:r>
              <a:rPr dirty="0" err="1">
                <a:solidFill>
                  <a:schemeClr val="bg1"/>
                </a:solidFill>
              </a:rPr>
              <a:t>대비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초과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달성</a:t>
            </a:r>
            <a:r>
              <a:rPr dirty="0">
                <a:solidFill>
                  <a:schemeClr val="bg1"/>
                </a:solidFill>
              </a:rPr>
              <a:t>)</a:t>
            </a:r>
          </a:p>
          <a:p>
            <a:r>
              <a:rPr dirty="0">
                <a:solidFill>
                  <a:schemeClr val="bg1"/>
                </a:solidFill>
              </a:rPr>
              <a:t>- Accuracy: 0.93+ (17개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타입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높은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정확도</a:t>
            </a:r>
            <a:r>
              <a:rPr dirty="0">
                <a:solidFill>
                  <a:schemeClr val="bg1"/>
                </a:solidFill>
              </a:rPr>
              <a:t>)</a:t>
            </a: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안정성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확보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표준편차</a:t>
            </a:r>
            <a:r>
              <a:rPr dirty="0">
                <a:solidFill>
                  <a:schemeClr val="bg1"/>
                </a:solidFill>
              </a:rPr>
              <a:t> 0.02 </a:t>
            </a:r>
            <a:r>
              <a:rPr dirty="0" err="1">
                <a:solidFill>
                  <a:schemeClr val="bg1"/>
                </a:solidFill>
              </a:rPr>
              <a:t>이하</a:t>
            </a:r>
            <a:r>
              <a:rPr dirty="0">
                <a:solidFill>
                  <a:schemeClr val="bg1"/>
                </a:solidFill>
              </a:rPr>
              <a:t>)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기술적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성과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단일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대비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앙상블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15% </a:t>
            </a:r>
            <a:r>
              <a:rPr dirty="0" err="1">
                <a:solidFill>
                  <a:schemeClr val="bg1"/>
                </a:solidFill>
              </a:rPr>
              <a:t>향상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전처리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최적화로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수렴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속도</a:t>
            </a:r>
            <a:r>
              <a:rPr dirty="0">
                <a:solidFill>
                  <a:schemeClr val="bg1"/>
                </a:solidFill>
              </a:rPr>
              <a:t> 2배 </a:t>
            </a:r>
            <a:r>
              <a:rPr dirty="0" err="1">
                <a:solidFill>
                  <a:schemeClr val="bg1"/>
                </a:solidFill>
              </a:rPr>
              <a:t>개선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K-Fold </a:t>
            </a:r>
            <a:r>
              <a:rPr dirty="0" err="1">
                <a:solidFill>
                  <a:schemeClr val="bg1"/>
                </a:solidFill>
              </a:rPr>
              <a:t>교차검증으로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과적합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위험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최소화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이 </a:t>
            </a:r>
            <a:r>
              <a:rPr dirty="0" err="1">
                <a:solidFill>
                  <a:schemeClr val="bg1"/>
                </a:solidFill>
              </a:rPr>
              <a:t>경험을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통해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작업에서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선택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전처리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검증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전략의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중요성을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r>
              <a:rPr dirty="0" err="1">
                <a:solidFill>
                  <a:schemeClr val="bg1"/>
                </a:solidFill>
              </a:rPr>
              <a:t>깊이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이해하게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되었으며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실제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업무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환경에서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활용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가능한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견고한</a:t>
            </a:r>
            <a:r>
              <a:rPr dirty="0">
                <a:solidFill>
                  <a:schemeClr val="bg1"/>
                </a:solidFill>
              </a:rPr>
              <a:t> AI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개발</a:t>
            </a:r>
            <a:r>
              <a:rPr dirty="0">
                <a:solidFill>
                  <a:schemeClr val="bg1"/>
                </a:solidFill>
              </a:rPr>
              <a:t> </a:t>
            </a:r>
          </a:p>
          <a:p>
            <a:r>
              <a:rPr dirty="0" err="1">
                <a:solidFill>
                  <a:schemeClr val="bg1"/>
                </a:solidFill>
              </a:rPr>
              <a:t>역량을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확보했습니다</a:t>
            </a:r>
            <a:r>
              <a:rPr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700" y="4927600"/>
            <a:ext cx="41148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959600" y="4165600"/>
            <a:ext cx="4318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2800" b="0" i="0" u="none" strike="noStrike">
                <a:solidFill>
                  <a:srgbClr val="A4A0F9"/>
                </a:solidFill>
                <a:ea typeface="Pretendard Medium"/>
              </a:rPr>
              <a:t>결과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15800" y="4419600"/>
            <a:ext cx="4216400" cy="3759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103100" y="3886200"/>
            <a:ext cx="4254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830800" y="9626600"/>
            <a:ext cx="254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0" y="3378200"/>
            <a:ext cx="1511300" cy="73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77300" y="3479800"/>
            <a:ext cx="64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22900" y="4483100"/>
            <a:ext cx="7632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588000"/>
            <a:ext cx="10096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우리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팀의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달성도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느낀점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향후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계획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30800" y="9626600"/>
            <a:ext cx="254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9601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회고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4076700" y="3390900"/>
            <a:ext cx="6248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목표 달성도 평가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89400" y="3937000"/>
            <a:ext cx="12001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>
                <a:solidFill>
                  <a:schemeClr val="bg1"/>
                </a:solidFill>
              </a:rPr>
              <a:t>* </a:t>
            </a:r>
            <a:r>
              <a:rPr dirty="0" err="1">
                <a:solidFill>
                  <a:schemeClr val="bg1"/>
                </a:solidFill>
              </a:rPr>
              <a:t>초기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목표</a:t>
            </a:r>
            <a:r>
              <a:rPr dirty="0">
                <a:solidFill>
                  <a:schemeClr val="bg1"/>
                </a:solidFill>
              </a:rPr>
              <a:t> F1 Score 0.90 → </a:t>
            </a:r>
            <a:r>
              <a:rPr dirty="0" err="1">
                <a:solidFill>
                  <a:schemeClr val="bg1"/>
                </a:solidFill>
              </a:rPr>
              <a:t>실제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달성</a:t>
            </a:r>
            <a:r>
              <a:rPr dirty="0">
                <a:solidFill>
                  <a:schemeClr val="bg1"/>
                </a:solidFill>
              </a:rPr>
              <a:t> F1 Score 0.93+ (</a:t>
            </a:r>
            <a:r>
              <a:rPr dirty="0" err="1">
                <a:solidFill>
                  <a:schemeClr val="bg1"/>
                </a:solidFill>
              </a:rPr>
              <a:t>목표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초과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달성</a:t>
            </a:r>
            <a:r>
              <a:rPr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38400" y="3632200"/>
            <a:ext cx="1447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54600" y="8051800"/>
            <a:ext cx="9004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1" u="none" strike="noStrike">
                <a:solidFill>
                  <a:schemeClr val="bg1"/>
                </a:solidFill>
                <a:ea typeface="Pretendard Medium"/>
              </a:rPr>
              <a:t>첫</a:t>
            </a:r>
            <a:r>
              <a:rPr lang="en-US" sz="2000" b="0" i="1" u="none" strike="noStrike">
                <a:solidFill>
                  <a:schemeClr val="bg1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chemeClr val="bg1"/>
                </a:solidFill>
                <a:ea typeface="Pretendard Medium"/>
              </a:rPr>
              <a:t>번째</a:t>
            </a:r>
            <a:r>
              <a:rPr lang="en-US" sz="2000" b="0" i="1" u="none" strike="noStrike">
                <a:solidFill>
                  <a:schemeClr val="bg1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chemeClr val="bg1"/>
                </a:solidFill>
                <a:ea typeface="Pretendard Medium"/>
              </a:rPr>
              <a:t>경진대회</a:t>
            </a:r>
            <a:r>
              <a:rPr lang="en-US" sz="2000" b="0" i="1" u="none" strike="noStrike">
                <a:solidFill>
                  <a:schemeClr val="bg1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chemeClr val="bg1"/>
                </a:solidFill>
                <a:ea typeface="Pretendard Medium"/>
              </a:rPr>
              <a:t>진행</a:t>
            </a:r>
            <a:r>
              <a:rPr lang="en-US" sz="2000" b="0" i="1" u="none" strike="noStrike">
                <a:solidFill>
                  <a:schemeClr val="bg1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chemeClr val="bg1"/>
                </a:solidFill>
                <a:ea typeface="Pretendard Medium"/>
              </a:rPr>
              <a:t>소감</a:t>
            </a:r>
            <a:r>
              <a:rPr lang="en-US" sz="2000" b="0" i="1" u="none" strike="noStrike">
                <a:solidFill>
                  <a:schemeClr val="bg1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chemeClr val="bg1"/>
                </a:solidFill>
                <a:ea typeface="Pretendard Medium"/>
              </a:rPr>
              <a:t>및</a:t>
            </a:r>
            <a:r>
              <a:rPr lang="en-US" sz="2000" b="0" i="1" u="none" strike="noStrike">
                <a:solidFill>
                  <a:schemeClr val="bg1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chemeClr val="bg1"/>
                </a:solidFill>
                <a:ea typeface="Pretendard Medium"/>
              </a:rPr>
              <a:t>앞으로의</a:t>
            </a:r>
            <a:r>
              <a:rPr lang="en-US" sz="2000" b="0" i="1" u="none" strike="noStrike">
                <a:solidFill>
                  <a:schemeClr val="bg1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chemeClr val="bg1"/>
                </a:solidFill>
                <a:ea typeface="Pretendard Medium"/>
              </a:rPr>
              <a:t>계획에</a:t>
            </a:r>
            <a:r>
              <a:rPr lang="en-US" sz="2000" b="0" i="1" u="none" strike="noStrike">
                <a:solidFill>
                  <a:schemeClr val="bg1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chemeClr val="bg1"/>
                </a:solidFill>
                <a:ea typeface="Pretendard Medium"/>
              </a:rPr>
              <a:t>대해</a:t>
            </a:r>
            <a:r>
              <a:rPr lang="en-US" sz="2000" b="0" i="1" u="none" strike="noStrike">
                <a:solidFill>
                  <a:schemeClr val="bg1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chemeClr val="bg1"/>
                </a:solidFill>
                <a:ea typeface="Pretendard Medium"/>
              </a:rPr>
              <a:t>정리해</a:t>
            </a:r>
            <a:r>
              <a:rPr lang="en-US" sz="2000" b="0" i="1" u="none" strike="noStrike">
                <a:solidFill>
                  <a:schemeClr val="bg1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chemeClr val="bg1"/>
                </a:solidFill>
                <a:ea typeface="Pretendard Medium"/>
              </a:rPr>
              <a:t>작성해주세요</a:t>
            </a:r>
            <a:r>
              <a:rPr lang="en-US" sz="2000" b="0" i="1" u="none" strike="noStrike">
                <a:solidFill>
                  <a:schemeClr val="bg1"/>
                </a:solidFill>
                <a:latin typeface="Pretendard Medium"/>
              </a:rPr>
              <a:t>. 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4076700" y="4965700"/>
            <a:ext cx="6248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팀의 강점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9400" y="5511800"/>
            <a:ext cx="12001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* 초기 목표 F1 Score 0.90 → 실제 달성 F1 Score 0.93+ (목표 초과 달성)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5143500"/>
            <a:ext cx="1473200" cy="495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438400" y="5207000"/>
            <a:ext cx="1447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4076700" y="6540500"/>
            <a:ext cx="6248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개선점 및 향후 계획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89400" y="6972300"/>
            <a:ext cx="12001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* 초기 목표 F1 Score 0.90 → 실제 달성 F1 Score 0.93+ (목표 초과 달성)</a:t>
            </a:r>
          </a:p>
          <a:p>
            <a:r>
              <a:rPr>
                <a:solidFill>
                  <a:schemeClr val="bg1"/>
                </a:solidFill>
              </a:rPr>
              <a:t>향후 계획 : 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6718300"/>
            <a:ext cx="1473200" cy="495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438400" y="6781800"/>
            <a:ext cx="1447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팀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회고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792700" y="9575800"/>
            <a:ext cx="33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7835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소감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00" y="4025900"/>
            <a:ext cx="54864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058400" y="3098800"/>
            <a:ext cx="850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문국현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74400" y="3162300"/>
            <a:ext cx="4406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팀장으로서 전체 프로젝트를 총괄하며 EfficientNet 모델 최적화와 앙상블 기법을 성공적으로 적용했습니다. 앞으로는 더 복잡한 Computer Vision 태스크에 도전하여 기술 전문성을 높이고, 실제 산업 현장에서 활용 가능한 AI 솔루션 개발 역량을 키워나가겠습니다.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느낀점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4330700"/>
            <a:ext cx="6515100" cy="3759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98600" y="3797300"/>
            <a:ext cx="6553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500" b="0" i="1" u="none" strike="noStrike">
                <a:solidFill>
                  <a:srgbClr val="9E9E9E"/>
                </a:solidFill>
                <a:ea typeface="Pretendard Regular"/>
              </a:rPr>
              <a:t>그룹</a:t>
            </a:r>
            <a:r>
              <a:rPr lang="en-US" sz="15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0" i="1" u="none" strike="noStrike">
                <a:solidFill>
                  <a:srgbClr val="9E9E9E"/>
                </a:solidFill>
                <a:ea typeface="Pretendard Regular"/>
              </a:rPr>
              <a:t>사진을</a:t>
            </a:r>
            <a:r>
              <a:rPr lang="en-US" sz="15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0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  <a:r>
              <a:rPr lang="en-US" sz="15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100" y="5207000"/>
            <a:ext cx="5486400" cy="3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083800" y="4279900"/>
            <a:ext cx="850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류지헌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99800" y="4330700"/>
            <a:ext cx="4406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다양한 EfficientNet 모델 실험과 하이퍼파라미터 최적화를 통해 모델 성능을 극대화하는 과정에서 많은 것을 배웠습니다. 특히 K-Fold 교차검증과 TTA 기법의 중요성을 깊이 깨달았습니다. 앞으로는 AutoML과 Neural Architecture Search 분야를 더 깊이 연구하여 자동화된 모델 최적화 기술을 개발하고 싶습니다.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6375400"/>
            <a:ext cx="5486400" cy="3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096500" y="5448300"/>
            <a:ext cx="850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이승현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99800" y="5499100"/>
            <a:ext cx="4406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상세한 EDA를 통해 데이터의 특성을 파악하고 효과적인 전처리 전략을 수립하는 과정이 매우 의미 있었습니다. 클래스 불균형 문제와 이미지 품질 차이를 해결하는 방법을 실제로 적용해볼 수 있어서 좋았습니다. 앞으로는 더 복잡한 데이터 분석 도구와 시각화 기법을 익혀서 데이터 사이언티스트로서의 역량을 확장하고 싶습니다.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0" y="7543800"/>
            <a:ext cx="5486400" cy="38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134600" y="6616700"/>
            <a:ext cx="850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정재훈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7900" y="6667500"/>
            <a:ext cx="4406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모델 검증과 성능 분석을 담당하며 다양한 평가 지표와 교차검증 기법의 중요성을 배웠습니다. 특히 F1 Score와 Accuracy의 차이를 이해하고 적절한 평가 전략을 수립하는 경험이 값졌습니다. 앞으로는 MLOps와 모델 모니터링 분야를 더 깊이 공부하여 프로덕션 환경에서의 모델 운영 전문가가 되고 싶습니다.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0" y="8724900"/>
            <a:ext cx="5486400" cy="38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121900" y="7797800"/>
            <a:ext cx="850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1" u="none" strike="noStrike">
                <a:solidFill>
                  <a:schemeClr val="bg1"/>
                </a:solidFill>
                <a:latin typeface="Pretendard Regular"/>
              </a:rPr>
              <a:t>* </a:t>
            </a:r>
            <a:r>
              <a:rPr lang="ko-KR" sz="1800" b="0" i="1" u="none" strike="noStrike">
                <a:solidFill>
                  <a:schemeClr val="bg1"/>
                </a:solidFill>
                <a:ea typeface="Pretendard Regular"/>
              </a:rPr>
              <a:t>김</a:t>
            </a:r>
            <a:r>
              <a:rPr lang="en-US" sz="1800" b="0" i="1" u="none" strike="noStrike">
                <a:solidFill>
                  <a:schemeClr val="bg1"/>
                </a:solidFill>
                <a:latin typeface="Pretendard Regular"/>
              </a:rPr>
              <a:t>OO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37900" y="7861300"/>
            <a:ext cx="4406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모델 검증과 성능 분석을 담당하며 다양한 평가 지표와 교차검증 기법의 중요성을 배웠습니다. 특히 F1 Score와 Accuracy의 차이를 이해하고 적절한 평가 전략을 수립하는 경험이 값졌습니다. 앞으로는 MLOps와 모델 모니터링 분야를 더 깊이 공부하여 프로덕션 환경에서의 모델 운영 전문가가 되고 싶습니다.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830800" y="9626600"/>
            <a:ext cx="254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100" y="3594100"/>
            <a:ext cx="70104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300" b="0" i="0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77800"/>
            <a:ext cx="3822700" cy="393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81100" y="3136900"/>
            <a:ext cx="6883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679700"/>
            <a:ext cx="13614400" cy="4927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79700" y="31750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92400" y="5118100"/>
            <a:ext cx="38481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5130800" y="3187700"/>
            <a:ext cx="2971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30800" y="4241800"/>
            <a:ext cx="10604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00" y="5295900"/>
            <a:ext cx="10604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00" y="6337300"/>
            <a:ext cx="10604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0" i="0" u="none" strike="noStrike">
                <a:solidFill>
                  <a:srgbClr val="F8FFFF"/>
                </a:solidFill>
                <a:ea typeface="Pretendard Medium"/>
              </a:rPr>
              <a:t>회고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9753600"/>
            <a:ext cx="3822700" cy="393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0" y="3365500"/>
            <a:ext cx="1511300" cy="74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092700" y="4483100"/>
            <a:ext cx="816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588000"/>
            <a:ext cx="10096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팀장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/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팀원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소개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협업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방식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77300" y="3467100"/>
            <a:ext cx="64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1943100"/>
            <a:ext cx="11747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4400" b="0" i="1" u="none" strike="noStrike" spc="-100">
                <a:solidFill>
                  <a:srgbClr val="FC5230"/>
                </a:solidFill>
                <a:latin typeface="Pretendard SemiBold"/>
              </a:rPr>
              <a:t>* 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[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AigoRhythm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]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팀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각오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입력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3708400"/>
            <a:ext cx="2286000" cy="2247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82600" y="6616700"/>
            <a:ext cx="349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팀장</a:t>
            </a:r>
          </a:p>
          <a:p>
            <a:r>
              <a:rPr>
                <a:solidFill>
                  <a:schemeClr val="bg1"/>
                </a:solidFill>
              </a:rPr>
              <a:t>문국현</a:t>
            </a:r>
          </a:p>
          <a:p>
            <a:r>
              <a:rPr>
                <a:solidFill>
                  <a:schemeClr val="bg1"/>
                </a:solidFill>
              </a:rPr>
              <a:t>Computer Vision / AI</a:t>
            </a:r>
          </a:p>
          <a:p>
            <a:r>
              <a:rPr>
                <a:solidFill>
                  <a:schemeClr val="bg1"/>
                </a:solidFill>
              </a:rPr>
              <a:t>모델링 총괄, 전체 프로젝트 관리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3708400"/>
            <a:ext cx="2286000" cy="224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97300" y="6616700"/>
            <a:ext cx="349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팀원</a:t>
            </a:r>
          </a:p>
          <a:p>
            <a:r>
              <a:rPr>
                <a:solidFill>
                  <a:schemeClr val="bg1"/>
                </a:solidFill>
              </a:rPr>
              <a:t>류지헌</a:t>
            </a:r>
          </a:p>
          <a:p>
            <a:r>
              <a:rPr>
                <a:solidFill>
                  <a:schemeClr val="bg1"/>
                </a:solidFill>
              </a:rPr>
              <a:t>Machine Learning / Deep Learning</a:t>
            </a:r>
          </a:p>
          <a:p>
            <a:r>
              <a:rPr>
                <a:solidFill>
                  <a:schemeClr val="bg1"/>
                </a:solidFill>
              </a:rPr>
              <a:t>모델 실험 및 최적화, 하이퍼파라미터 튜닝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00" y="3708400"/>
            <a:ext cx="2286000" cy="224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46900" y="6616700"/>
            <a:ext cx="349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팀원</a:t>
            </a:r>
          </a:p>
          <a:p>
            <a:r>
              <a:rPr>
                <a:solidFill>
                  <a:schemeClr val="bg1"/>
                </a:solidFill>
              </a:rPr>
              <a:t>이승현</a:t>
            </a:r>
          </a:p>
          <a:p>
            <a:r>
              <a:rPr>
                <a:solidFill>
                  <a:schemeClr val="bg1"/>
                </a:solidFill>
              </a:rPr>
              <a:t>Data Science / EDA</a:t>
            </a:r>
          </a:p>
          <a:p>
            <a:r>
              <a:rPr>
                <a:solidFill>
                  <a:schemeClr val="bg1"/>
                </a:solidFill>
              </a:rPr>
              <a:t>EDA 및 데이터 전처리, 데이터 시각화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100" y="3721100"/>
            <a:ext cx="2286000" cy="2247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198100" y="6629400"/>
            <a:ext cx="349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팀원</a:t>
            </a:r>
          </a:p>
          <a:p>
            <a:r>
              <a:rPr>
                <a:solidFill>
                  <a:schemeClr val="bg1"/>
                </a:solidFill>
              </a:rPr>
              <a:t>정재훈</a:t>
            </a:r>
          </a:p>
          <a:p>
            <a:r>
              <a:rPr>
                <a:solidFill>
                  <a:schemeClr val="bg1"/>
                </a:solidFill>
              </a:rPr>
              <a:t>Model Validation / Analysis</a:t>
            </a:r>
          </a:p>
          <a:p>
            <a:r>
              <a:rPr>
                <a:solidFill>
                  <a:schemeClr val="bg1"/>
                </a:solidFill>
              </a:rPr>
              <a:t>모델 검증 및 성능 분석, 결과 해석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200" y="3721100"/>
            <a:ext cx="2286000" cy="224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538200" y="6629400"/>
            <a:ext cx="349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ko-KR" sz="2000" b="0" i="0" u="none" strike="noStrike" spc="-100">
                <a:solidFill>
                  <a:schemeClr val="bg1"/>
                </a:solidFill>
                <a:ea typeface="KoPubWorldDotum_Pro Bold"/>
              </a:rPr>
              <a:t>팀원</a:t>
            </a:r>
          </a:p>
          <a:p>
            <a:pPr lvl="0" algn="ctr">
              <a:lnSpc>
                <a:spcPct val="127820"/>
              </a:lnSpc>
            </a:pPr>
            <a:r>
              <a:rPr lang="ko-KR" sz="2000" b="0" i="1" u="none" strike="noStrike" spc="-100">
                <a:solidFill>
                  <a:schemeClr val="bg1"/>
                </a:solidFill>
                <a:ea typeface="KoPubWorldDotum_Pro Bold"/>
              </a:rPr>
              <a:t>팀원</a:t>
            </a:r>
            <a:r>
              <a:rPr lang="en-US" sz="2000" b="0" i="1" u="none" strike="noStrike" spc="-100">
                <a:solidFill>
                  <a:schemeClr val="bg1"/>
                </a:solidFill>
                <a:latin typeface="KoPubWorldDotum_Pro Bold"/>
              </a:rPr>
              <a:t> </a:t>
            </a:r>
            <a:r>
              <a:rPr lang="ko-KR" sz="2000" b="0" i="1" u="none" strike="noStrike" spc="-100">
                <a:solidFill>
                  <a:schemeClr val="bg1"/>
                </a:solidFill>
                <a:ea typeface="KoPubWorldDotum_Pro Bold"/>
              </a:rPr>
              <a:t>이름</a:t>
            </a:r>
          </a:p>
          <a:p>
            <a:pPr lvl="0" algn="ctr">
              <a:lnSpc>
                <a:spcPct val="127820"/>
              </a:lnSpc>
            </a:pPr>
            <a:r>
              <a:rPr lang="ko-KR" sz="2000" b="0" i="1" u="none" strike="noStrike" spc="-100">
                <a:solidFill>
                  <a:schemeClr val="bg1"/>
                </a:solidFill>
                <a:ea typeface="KoPubWorldDotum_Pro Bold"/>
              </a:rPr>
              <a:t>관심</a:t>
            </a:r>
            <a:r>
              <a:rPr lang="en-US" sz="2000" b="0" i="1" u="none" strike="noStrike" spc="-100">
                <a:solidFill>
                  <a:schemeClr val="bg1"/>
                </a:solidFill>
                <a:latin typeface="KoPubWorldDotum_Pro Bold"/>
              </a:rPr>
              <a:t> </a:t>
            </a:r>
            <a:r>
              <a:rPr lang="ko-KR" sz="2000" b="0" i="1" u="none" strike="noStrike" spc="-100">
                <a:solidFill>
                  <a:schemeClr val="bg1"/>
                </a:solidFill>
                <a:ea typeface="KoPubWorldDotum_Pro Bold"/>
              </a:rPr>
              <a:t>분야</a:t>
            </a:r>
            <a:r>
              <a:rPr lang="en-US" sz="2000" b="0" i="1" u="none" strike="noStrike" spc="-100">
                <a:solidFill>
                  <a:schemeClr val="bg1"/>
                </a:solidFill>
                <a:latin typeface="KoPubWorldDotum_Pro Bold"/>
              </a:rPr>
              <a:t>/</a:t>
            </a:r>
            <a:r>
              <a:rPr lang="ko-KR" sz="2000" b="0" i="1" u="none" strike="noStrike" spc="-100">
                <a:solidFill>
                  <a:schemeClr val="bg1"/>
                </a:solidFill>
                <a:ea typeface="KoPubWorldDotum_Pro Bold"/>
              </a:rPr>
              <a:t>전공</a:t>
            </a:r>
          </a:p>
          <a:p>
            <a:pPr lvl="0" algn="ctr">
              <a:lnSpc>
                <a:spcPct val="127820"/>
              </a:lnSpc>
            </a:pPr>
            <a:r>
              <a:rPr lang="ko-KR" sz="2000" b="0" i="1" u="none" strike="noStrike" spc="-100">
                <a:solidFill>
                  <a:schemeClr val="bg1"/>
                </a:solidFill>
                <a:ea typeface="KoPubWorldDotum_Pro Bold"/>
              </a:rPr>
              <a:t>팀에서</a:t>
            </a:r>
            <a:r>
              <a:rPr lang="en-US" sz="2000" b="0" i="1" u="none" strike="noStrike" spc="-100">
                <a:solidFill>
                  <a:schemeClr val="bg1"/>
                </a:solidFill>
                <a:latin typeface="KoPubWorldDotum_Pro Bold"/>
              </a:rPr>
              <a:t> </a:t>
            </a:r>
            <a:r>
              <a:rPr lang="ko-KR" sz="2000" b="0" i="1" u="none" strike="noStrike" spc="-100">
                <a:solidFill>
                  <a:schemeClr val="bg1"/>
                </a:solidFill>
                <a:ea typeface="KoPubWorldDotum_Pro Bold"/>
              </a:rPr>
              <a:t>수행한</a:t>
            </a:r>
            <a:r>
              <a:rPr lang="en-US" sz="2000" b="0" i="1" u="none" strike="noStrike" spc="-100">
                <a:solidFill>
                  <a:schemeClr val="bg1"/>
                </a:solidFill>
                <a:latin typeface="KoPubWorldDotum_Pro Bold"/>
              </a:rPr>
              <a:t> </a:t>
            </a:r>
            <a:r>
              <a:rPr lang="ko-KR" sz="2000" b="0" i="1" u="none" strike="noStrike" spc="-100">
                <a:solidFill>
                  <a:schemeClr val="bg1"/>
                </a:solidFill>
                <a:ea typeface="KoPubWorldDotum_Pro Bold"/>
              </a:rPr>
              <a:t>역할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팀원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chemeClr val="bg1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chemeClr val="bg1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chemeClr val="bg1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chemeClr val="bg1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chemeClr val="bg1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chemeClr val="bg1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chemeClr val="bg1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chemeClr val="bg1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chemeClr val="bg1"/>
                </a:solidFill>
                <a:ea typeface="Pretendard Light"/>
              </a:rPr>
              <a:t>금지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chemeClr val="bg1"/>
                </a:solidFill>
                <a:latin typeface="KoPubWorldDotum_Pro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6311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협업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방식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441700"/>
            <a:ext cx="11214100" cy="5702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46200" y="4254500"/>
            <a:ext cx="10452100" cy="406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경진대회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진행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방식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협업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내용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협업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마인드셋</a:t>
            </a:r>
            <a:r>
              <a:rPr dirty="0">
                <a:solidFill>
                  <a:schemeClr val="bg1"/>
                </a:solidFill>
              </a:rPr>
              <a:t>: </a:t>
            </a: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개방적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소통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모르는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부분은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즉시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팀원들과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공유하고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함께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해결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상호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지원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작업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완료한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팀원은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다른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팀원의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진행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상황을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체크하고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도움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제공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투명한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진행</a:t>
            </a:r>
            <a:r>
              <a:rPr dirty="0">
                <a:solidFill>
                  <a:schemeClr val="bg1"/>
                </a:solidFill>
              </a:rPr>
              <a:t>: </a:t>
            </a:r>
            <a:r>
              <a:rPr dirty="0" err="1">
                <a:solidFill>
                  <a:schemeClr val="bg1"/>
                </a:solidFill>
              </a:rPr>
              <a:t>모든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실험과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결과를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공유하여</a:t>
            </a:r>
            <a:r>
              <a:rPr dirty="0">
                <a:solidFill>
                  <a:schemeClr val="bg1"/>
                </a:solidFill>
              </a:rPr>
              <a:t> 팀 </a:t>
            </a:r>
            <a:r>
              <a:rPr dirty="0" err="1">
                <a:solidFill>
                  <a:schemeClr val="bg1"/>
                </a:solidFill>
              </a:rPr>
              <a:t>전체가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학습할</a:t>
            </a:r>
            <a:r>
              <a:rPr dirty="0">
                <a:solidFill>
                  <a:schemeClr val="bg1"/>
                </a:solidFill>
              </a:rPr>
              <a:t> 수 </a:t>
            </a:r>
            <a:r>
              <a:rPr dirty="0" err="1">
                <a:solidFill>
                  <a:schemeClr val="bg1"/>
                </a:solidFill>
              </a:rPr>
              <a:t>있도록</a:t>
            </a:r>
            <a:r>
              <a:rPr dirty="0">
                <a:solidFill>
                  <a:schemeClr val="bg1"/>
                </a:solidFill>
              </a:rPr>
              <a:t> 함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협업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진행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방식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- 주 3회 </a:t>
            </a:r>
            <a:r>
              <a:rPr dirty="0" err="1">
                <a:solidFill>
                  <a:schemeClr val="bg1"/>
                </a:solidFill>
              </a:rPr>
              <a:t>정기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미팅</a:t>
            </a:r>
            <a:r>
              <a:rPr dirty="0">
                <a:solidFill>
                  <a:schemeClr val="bg1"/>
                </a:solidFill>
              </a:rPr>
              <a:t> (1시간씩)</a:t>
            </a:r>
            <a:r>
              <a:rPr dirty="0" err="1">
                <a:solidFill>
                  <a:schemeClr val="bg1"/>
                </a:solidFill>
              </a:rPr>
              <a:t>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진행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상황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이슈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논의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GitHub를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통한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코드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버전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관리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WandB를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활용한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실험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결과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모니터링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슬랙을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통한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실시간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소통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질문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해결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협업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과정에서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발생한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문제점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개선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방향에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대한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의견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차이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발생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전처리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방법에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대한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다양한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접근법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논의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필요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문제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방법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각자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다른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접근법으로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실험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진행</a:t>
            </a:r>
            <a:r>
              <a:rPr dirty="0">
                <a:solidFill>
                  <a:schemeClr val="bg1"/>
                </a:solidFill>
              </a:rPr>
              <a:t> 후 </a:t>
            </a:r>
            <a:r>
              <a:rPr dirty="0" err="1">
                <a:solidFill>
                  <a:schemeClr val="bg1"/>
                </a:solidFill>
              </a:rPr>
              <a:t>결과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비교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정량적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평가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지표</a:t>
            </a:r>
            <a:r>
              <a:rPr dirty="0">
                <a:solidFill>
                  <a:schemeClr val="bg1"/>
                </a:solidFill>
              </a:rPr>
              <a:t>(F1 Score, Accuracy)를 </a:t>
            </a:r>
            <a:r>
              <a:rPr dirty="0" err="1">
                <a:solidFill>
                  <a:schemeClr val="bg1"/>
                </a:solidFill>
              </a:rPr>
              <a:t>기준으로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객관적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판단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- </a:t>
            </a:r>
            <a:r>
              <a:rPr dirty="0" err="1">
                <a:solidFill>
                  <a:schemeClr val="bg1"/>
                </a:solidFill>
              </a:rPr>
              <a:t>앙상블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기법을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활용하여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서로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다른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장점을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결합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0200" y="4406900"/>
            <a:ext cx="4305300" cy="4305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004800" y="3911600"/>
            <a:ext cx="434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협업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방식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0" y="3365500"/>
            <a:ext cx="1511300" cy="749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77300" y="3467100"/>
            <a:ext cx="64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92700" y="4483100"/>
            <a:ext cx="816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경진대회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절차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5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200">
                <a:solidFill>
                  <a:srgbClr val="FFFFFF"/>
                </a:solidFill>
                <a:ea typeface="Pretendard Medium"/>
              </a:rPr>
              <a:t>방법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588000"/>
            <a:ext cx="10096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목표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수립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내용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/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수행</a:t>
            </a:r>
            <a:r>
              <a:rPr lang="en-US" sz="2500" b="0" i="0" u="none" strike="noStrike" spc="-10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EEEEEE"/>
                </a:solidFill>
                <a:ea typeface="Pretendard Regular"/>
              </a:rPr>
              <a:t>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35000"/>
            <a:ext cx="6311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목표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수립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36200" y="6540500"/>
            <a:ext cx="6616700" cy="251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>
                <a:solidFill>
                  <a:schemeClr val="bg1"/>
                </a:solidFill>
                <a:ea typeface="Pretendard Regular"/>
              </a:rPr>
              <a:t>소개</a:t>
            </a:r>
            <a:r>
              <a:rPr lang="en-US" sz="1800" b="0" i="1" u="none" strike="noStrike">
                <a:solidFill>
                  <a:schemeClr val="bg1"/>
                </a:solidFill>
                <a:latin typeface="Pretendard Regular"/>
              </a:rPr>
              <a:t> </a:t>
            </a:r>
            <a:r>
              <a:rPr lang="ko-KR" sz="1800" b="0" i="1" u="none" strike="noStrike">
                <a:solidFill>
                  <a:schemeClr val="bg1"/>
                </a:solidFill>
                <a:ea typeface="Pretendard Regular"/>
              </a:rPr>
              <a:t>및</a:t>
            </a:r>
            <a:r>
              <a:rPr lang="en-US" sz="1800" b="0" i="1" u="none" strike="noStrike">
                <a:solidFill>
                  <a:schemeClr val="bg1"/>
                </a:solidFill>
                <a:latin typeface="Pretendard Regular"/>
              </a:rPr>
              <a:t> </a:t>
            </a:r>
            <a:r>
              <a:rPr lang="ko-KR" sz="1800" b="0" i="1" u="none" strike="noStrike">
                <a:solidFill>
                  <a:schemeClr val="bg1"/>
                </a:solidFill>
                <a:ea typeface="Pretendard Regular"/>
              </a:rPr>
              <a:t>배경</a:t>
            </a:r>
            <a:r>
              <a:rPr lang="en-US" sz="1800" b="0" i="1" u="none" strike="noStrike">
                <a:solidFill>
                  <a:schemeClr val="bg1"/>
                </a:solidFill>
                <a:latin typeface="Pretendard Regular"/>
              </a:rPr>
              <a:t> </a:t>
            </a:r>
            <a:r>
              <a:rPr lang="ko-KR" sz="1800" b="0" i="1" u="none" strike="noStrike">
                <a:solidFill>
                  <a:schemeClr val="bg1"/>
                </a:solidFill>
                <a:ea typeface="Pretendard Regular"/>
              </a:rPr>
              <a:t>설명</a:t>
            </a:r>
          </a:p>
          <a:p>
            <a:pPr lvl="0" algn="l">
              <a:lnSpc>
                <a:spcPct val="132800"/>
              </a:lnSpc>
            </a:pPr>
            <a:r>
              <a:rPr lang="en-US" sz="1800" b="0" i="1" u="none" strike="noStrike">
                <a:solidFill>
                  <a:schemeClr val="bg1"/>
                </a:solidFill>
                <a:latin typeface="Pretendard Regular"/>
              </a:rPr>
              <a:t>* Computer Vision </a:t>
            </a:r>
            <a:r>
              <a:rPr lang="ko-KR" sz="1800" b="0" i="1" u="none" strike="noStrike">
                <a:solidFill>
                  <a:schemeClr val="bg1"/>
                </a:solidFill>
                <a:ea typeface="Pretendard Regular"/>
              </a:rPr>
              <a:t>주제에</a:t>
            </a:r>
            <a:r>
              <a:rPr lang="en-US" sz="1800" b="0" i="1" u="none" strike="noStrike">
                <a:solidFill>
                  <a:schemeClr val="bg1"/>
                </a:solidFill>
                <a:latin typeface="Pretendard Regular"/>
              </a:rPr>
              <a:t> </a:t>
            </a:r>
            <a:r>
              <a:rPr lang="ko-KR" sz="1800" b="0" i="1" u="none" strike="noStrike">
                <a:solidFill>
                  <a:schemeClr val="bg1"/>
                </a:solidFill>
                <a:ea typeface="Pretendard Regular"/>
              </a:rPr>
              <a:t>대한</a:t>
            </a:r>
            <a:r>
              <a:rPr lang="en-US" sz="1800" b="0" i="1" u="none" strike="noStrike">
                <a:solidFill>
                  <a:schemeClr val="bg1"/>
                </a:solidFill>
                <a:latin typeface="Pretendard Regular"/>
              </a:rPr>
              <a:t> </a:t>
            </a:r>
            <a:r>
              <a:rPr lang="ko-KR" sz="1800" b="0" i="1" u="none" strike="noStrike">
                <a:solidFill>
                  <a:schemeClr val="bg1"/>
                </a:solidFill>
                <a:ea typeface="Pretendard Regular"/>
              </a:rPr>
              <a:t>간단한</a:t>
            </a:r>
            <a:r>
              <a:rPr lang="en-US" sz="1800" b="0" i="1" u="none" strike="noStrike">
                <a:solidFill>
                  <a:schemeClr val="bg1"/>
                </a:solidFill>
                <a:latin typeface="Pretendard Regular"/>
              </a:rPr>
              <a:t> </a:t>
            </a:r>
            <a:r>
              <a:rPr lang="ko-KR" sz="1800" b="0" i="1" u="none" strike="noStrike">
                <a:solidFill>
                  <a:schemeClr val="bg1"/>
                </a:solidFill>
                <a:ea typeface="Pretendard Regular"/>
              </a:rPr>
              <a:t>소개</a:t>
            </a:r>
            <a:r>
              <a:rPr lang="en-US" sz="1800" b="0" i="1" u="none" strike="noStrike">
                <a:solidFill>
                  <a:schemeClr val="bg1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endParaRPr lang="en-US" sz="1800" b="0" i="1" u="none" strike="noStrike">
              <a:solidFill>
                <a:schemeClr val="bg1"/>
              </a:solidFill>
              <a:latin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sz="1800" b="0" i="1" u="none" strike="noStrike">
                <a:solidFill>
                  <a:schemeClr val="bg1"/>
                </a:solidFill>
                <a:ea typeface="Pretendard Regular"/>
              </a:rPr>
              <a:t>기간</a:t>
            </a:r>
            <a:r>
              <a:rPr lang="en-US" sz="1800" b="0" i="1" u="none" strike="noStrike">
                <a:solidFill>
                  <a:schemeClr val="bg1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>
                <a:solidFill>
                  <a:schemeClr val="bg1"/>
                </a:solidFill>
                <a:latin typeface="Pretendard Regular"/>
              </a:rPr>
              <a:t>2025. 06. 30 ~ 2025. 07.10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>
              <a:solidFill>
                <a:schemeClr val="bg1"/>
              </a:solidFill>
              <a:latin typeface="Pretendard Regular"/>
            </a:endParaRPr>
          </a:p>
          <a:p>
            <a:pPr lvl="0" algn="l">
              <a:lnSpc>
                <a:spcPct val="132800"/>
              </a:lnSpc>
            </a:pPr>
            <a:endParaRPr lang="en-US" sz="1800" b="0" i="0" u="none" strike="noStrike">
              <a:solidFill>
                <a:schemeClr val="bg1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689600"/>
            <a:ext cx="8051800" cy="622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01400" y="5753100"/>
            <a:ext cx="461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chemeClr val="bg1"/>
                </a:solidFill>
                <a:ea typeface="Pretendard Regular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6700" y="6540500"/>
            <a:ext cx="6388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초기 목표:</a:t>
            </a:r>
          </a:p>
          <a:p>
            <a:r>
              <a:rPr>
                <a:solidFill>
                  <a:schemeClr val="bg1"/>
                </a:solidFill>
              </a:rPr>
              <a:t>1. 문서 분류 모델의 기본 성능 달성 (F1 Score 0.85 이상)</a:t>
            </a:r>
          </a:p>
          <a:p>
            <a:r>
              <a:rPr>
                <a:solidFill>
                  <a:schemeClr val="bg1"/>
                </a:solidFill>
              </a:rPr>
              <a:t>2. EfficientNet 계열 모델을 활용한 고성능 모델 개발</a:t>
            </a:r>
          </a:p>
          <a:p>
            <a:r>
              <a:rPr>
                <a:solidFill>
                  <a:schemeClr val="bg1"/>
                </a:solidFill>
              </a:rPr>
              <a:t>3. K-Fold 교차검증을 통한 안정적인 모델 성능 확보</a:t>
            </a:r>
          </a:p>
          <a:p>
            <a:r>
              <a:rPr>
                <a:solidFill>
                  <a:schemeClr val="bg1"/>
                </a:solidFill>
              </a:rPr>
              <a:t>4. 데이터 증강 및 TTA를 활용한 성능 개선</a:t>
            </a:r>
          </a:p>
          <a:p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최종 목표:</a:t>
            </a:r>
          </a:p>
          <a:p>
            <a:r>
              <a:rPr>
                <a:solidFill>
                  <a:schemeClr val="bg1"/>
                </a:solidFill>
              </a:rPr>
              <a:t>- F1 Score 0.90 이상 달성</a:t>
            </a:r>
          </a:p>
          <a:p>
            <a:r>
              <a:rPr>
                <a:solidFill>
                  <a:schemeClr val="bg1"/>
                </a:solidFill>
              </a:rPr>
              <a:t>- 17개 클래스 모든 문서 타입에 대한 정확한 분류 성능 확보</a:t>
            </a:r>
          </a:p>
          <a:p>
            <a:r>
              <a:rPr>
                <a:solidFill>
                  <a:schemeClr val="bg1"/>
                </a:solidFill>
              </a:rPr>
              <a:t>- 실제 업무 환경에서 활용 가능한 견고한 모델 개발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89600"/>
            <a:ext cx="8051800" cy="622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52700" y="5778500"/>
            <a:ext cx="461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chemeClr val="bg1"/>
                </a:solidFill>
                <a:ea typeface="Pretendard Regular"/>
              </a:rPr>
              <a:t>목표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36700" y="4191000"/>
            <a:ext cx="15201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Document Type Classification |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타입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분류</a:t>
            </a:r>
          </a:p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문서는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금융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보험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물류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의료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도메인을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가리지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않고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많이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취급됩니다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이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대회는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다양한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종류의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문서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이미지의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클래스를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예측합니다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3390900"/>
            <a:ext cx="1473200" cy="495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356600" y="3454400"/>
            <a:ext cx="1447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목표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수립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5689600"/>
            <a:ext cx="183134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6311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내용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내용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400" y="3962400"/>
            <a:ext cx="3263900" cy="3441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03900" y="4394200"/>
            <a:ext cx="256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* 상세 EDA 수행 - 클래스 분포, 이미지 해상도, 밝기 분석, 클래스 불균형 문제 파악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6800" y="3949700"/>
            <a:ext cx="3708400" cy="3441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100" y="3962400"/>
            <a:ext cx="3263900" cy="344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0" y="3962400"/>
            <a:ext cx="3263900" cy="3441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4178300"/>
            <a:ext cx="3556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5700" y="4254500"/>
            <a:ext cx="190500" cy="177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362200" y="4152900"/>
            <a:ext cx="825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chemeClr val="bg1"/>
                </a:solidFill>
                <a:latin typeface="Pretendard Regular"/>
              </a:rPr>
              <a:t>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200" y="41783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7400" y="4254500"/>
            <a:ext cx="190500" cy="177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803900" y="4152900"/>
            <a:ext cx="825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chemeClr val="bg1"/>
                </a:solidFill>
                <a:latin typeface="Pretendard Regular"/>
              </a:rPr>
              <a:t>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4178300"/>
            <a:ext cx="355600" cy="35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61800" y="4254500"/>
            <a:ext cx="190500" cy="177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58300" y="4152900"/>
            <a:ext cx="825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chemeClr val="bg1"/>
                </a:solidFill>
                <a:latin typeface="Pretendard Regular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62200" y="4394200"/>
            <a:ext cx="256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* PyTorch 기반 딥러닝 환경 구축 - timm, albumentations, WandB 등 라이브러리 활용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58300" y="4394200"/>
            <a:ext cx="256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* 고급 데이터 전처리 - 밝기 보정, 회전 보정, 배경 정규화, 노이즈 제거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00000" y="4419600"/>
            <a:ext cx="312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* EfficientNet 계열 모델 실험 - B3, V2-L, V2-XL, V2-RW-M 비교 분석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01900" y="52070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* TTA 및 앙상블 기법 적용 - 10개 모델 앙상블로 최고 성능 달성</a:t>
            </a:r>
          </a:p>
          <a:p>
            <a:endParaRPr>
              <a:solidFill>
                <a:schemeClr val="bg1"/>
              </a:solidFill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0" y="4178300"/>
            <a:ext cx="355600" cy="355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82900" y="4267200"/>
            <a:ext cx="190500" cy="177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700000" y="4165600"/>
            <a:ext cx="825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chemeClr val="bg1"/>
                </a:solidFill>
                <a:latin typeface="Pretendard Regular"/>
              </a:rPr>
              <a:t>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6100" y="52197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* TTA 및 앙상블 기법 적용 - 10개 모델 앙상블로 최고 성능 달성</a:t>
            </a:r>
          </a:p>
          <a:p>
            <a:endParaRPr>
              <a:solidFill>
                <a:schemeClr val="bg1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981700" y="52070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* TTA 및 앙상블 기법 적용 - 10개 모델 앙상블로 최고 성능 달성</a:t>
            </a:r>
          </a:p>
          <a:p>
            <a:endParaRPr>
              <a:solidFill>
                <a:schemeClr val="bg1"/>
              </a:solidFill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865100" y="52197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>
                <a:solidFill>
                  <a:schemeClr val="bg1"/>
                </a:solidFill>
              </a:rPr>
              <a:t>* TTA 및 앙상블 기법 적용 - 10개 모델 앙상블로 최고 성능 달성</a:t>
            </a:r>
          </a:p>
          <a:p>
            <a:endParaRPr>
              <a:solidFill>
                <a:schemeClr val="bg1"/>
              </a:solidFill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47700"/>
            <a:ext cx="6311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경진대회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수행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결과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431800"/>
            <a:ext cx="14732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수행</a:t>
            </a: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4A0F9"/>
                </a:solidFill>
                <a:ea typeface="Pretendard Regular"/>
              </a:rPr>
              <a:t>결과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900" y="4849091"/>
            <a:ext cx="9842500" cy="4305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62000" y="3937000"/>
            <a:ext cx="9880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5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5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2600" y="3702628"/>
            <a:ext cx="17373600" cy="430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dirty="0" err="1">
                <a:solidFill>
                  <a:schemeClr val="bg1"/>
                </a:solidFill>
              </a:rPr>
              <a:t>주요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성과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결과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1.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달성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F1 Score: 0.93+ (</a:t>
            </a:r>
            <a:r>
              <a:rPr dirty="0" err="1">
                <a:solidFill>
                  <a:schemeClr val="bg1"/>
                </a:solidFill>
              </a:rPr>
              <a:t>목표</a:t>
            </a:r>
            <a:r>
              <a:rPr dirty="0">
                <a:solidFill>
                  <a:schemeClr val="bg1"/>
                </a:solidFill>
              </a:rPr>
              <a:t> 0.90 </a:t>
            </a:r>
            <a:r>
              <a:rPr dirty="0" err="1">
                <a:solidFill>
                  <a:schemeClr val="bg1"/>
                </a:solidFill>
              </a:rPr>
              <a:t>대비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초과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달성</a:t>
            </a:r>
            <a:r>
              <a:rPr dirty="0">
                <a:solidFill>
                  <a:schemeClr val="bg1"/>
                </a:solidFill>
              </a:rPr>
              <a:t>)</a:t>
            </a:r>
          </a:p>
          <a:p>
            <a:r>
              <a:rPr dirty="0">
                <a:solidFill>
                  <a:schemeClr val="bg1"/>
                </a:solidFill>
              </a:rPr>
              <a:t>   - Accuracy: 0.93+ (17개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타입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높은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정확도</a:t>
            </a:r>
            <a:r>
              <a:rPr dirty="0">
                <a:solidFill>
                  <a:schemeClr val="bg1"/>
                </a:solidFill>
              </a:rPr>
              <a:t>)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2. </a:t>
            </a:r>
            <a:r>
              <a:rPr dirty="0" err="1">
                <a:solidFill>
                  <a:schemeClr val="bg1"/>
                </a:solidFill>
              </a:rPr>
              <a:t>기술적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성과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EfficientNetV2-XL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최적화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완료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- 5-Fold </a:t>
            </a:r>
            <a:r>
              <a:rPr dirty="0" err="1">
                <a:solidFill>
                  <a:schemeClr val="bg1"/>
                </a:solidFill>
              </a:rPr>
              <a:t>교차검증으로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안정적인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확보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- 10개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앙상블로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최고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달성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처리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성과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- 1,570장 </a:t>
            </a:r>
            <a:r>
              <a:rPr dirty="0" err="1">
                <a:solidFill>
                  <a:schemeClr val="bg1"/>
                </a:solidFill>
              </a:rPr>
              <a:t>훈련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클래스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불균형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문제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해결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고급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증강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기법으로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모델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일반화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성능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향상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Test </a:t>
            </a:r>
            <a:r>
              <a:rPr dirty="0" err="1">
                <a:solidFill>
                  <a:schemeClr val="bg1"/>
                </a:solidFill>
              </a:rPr>
              <a:t>데이터</a:t>
            </a:r>
            <a:r>
              <a:rPr dirty="0">
                <a:solidFill>
                  <a:schemeClr val="bg1"/>
                </a:solidFill>
              </a:rPr>
              <a:t> 3,140장에 </a:t>
            </a:r>
            <a:r>
              <a:rPr dirty="0" err="1">
                <a:solidFill>
                  <a:schemeClr val="bg1"/>
                </a:solidFill>
              </a:rPr>
              <a:t>대한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안정적인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예측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수행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4. </a:t>
            </a:r>
            <a:r>
              <a:rPr dirty="0" err="1">
                <a:solidFill>
                  <a:schemeClr val="bg1"/>
                </a:solidFill>
              </a:rPr>
              <a:t>협업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성과</a:t>
            </a:r>
            <a:r>
              <a:rPr dirty="0">
                <a:solidFill>
                  <a:schemeClr val="bg1"/>
                </a:solidFill>
              </a:rPr>
              <a:t>:</a:t>
            </a:r>
          </a:p>
          <a:p>
            <a:r>
              <a:rPr dirty="0">
                <a:solidFill>
                  <a:schemeClr val="bg1"/>
                </a:solidFill>
              </a:rPr>
              <a:t>   - GitHub </a:t>
            </a:r>
            <a:r>
              <a:rPr dirty="0" err="1">
                <a:solidFill>
                  <a:schemeClr val="bg1"/>
                </a:solidFill>
              </a:rPr>
              <a:t>기반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체계적인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코드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관리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WandB를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통한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실험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추적</a:t>
            </a:r>
            <a:r>
              <a:rPr dirty="0">
                <a:solidFill>
                  <a:schemeClr val="bg1"/>
                </a:solidFill>
              </a:rPr>
              <a:t> 및 </a:t>
            </a:r>
            <a:r>
              <a:rPr dirty="0" err="1">
                <a:solidFill>
                  <a:schemeClr val="bg1"/>
                </a:solidFill>
              </a:rPr>
              <a:t>결과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공유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  - </a:t>
            </a:r>
            <a:r>
              <a:rPr dirty="0" err="1">
                <a:solidFill>
                  <a:schemeClr val="bg1"/>
                </a:solidFill>
              </a:rPr>
              <a:t>팀원별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역할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분담을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통한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효율적인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프로젝트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진행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1500" b="0" i="0" u="none" strike="noStrike" spc="-100">
                <a:solidFill>
                  <a:srgbClr val="FFFFFF"/>
                </a:solidFill>
                <a:latin typeface="KoPubWorldDotum_Pro Bold"/>
              </a:rPr>
              <a:t>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: Computer Vision [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대회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] Classification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2339</Words>
  <Application>Microsoft Office PowerPoint</Application>
  <PresentationFormat>사용자 지정</PresentationFormat>
  <Paragraphs>338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KoPubWorldDotum_Pro Bold</vt:lpstr>
      <vt:lpstr>Arial</vt:lpstr>
      <vt:lpstr>Pretendard Regular</vt:lpstr>
      <vt:lpstr>Pretendard Bold</vt:lpstr>
      <vt:lpstr>Pretendard Light</vt:lpstr>
      <vt:lpstr>Noto Sans JP Bold</vt:lpstr>
      <vt:lpstr>Calibri</vt:lpstr>
      <vt:lpstr>Pretendard SemiBold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지헌 류</cp:lastModifiedBy>
  <cp:revision>2</cp:revision>
  <dcterms:created xsi:type="dcterms:W3CDTF">2006-08-16T00:00:00Z</dcterms:created>
  <dcterms:modified xsi:type="dcterms:W3CDTF">2025-07-10T16:57:54Z</dcterms:modified>
</cp:coreProperties>
</file>